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58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4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27.09.2016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http://ru.wikipedia.org/wiki/%D0%9B%D0%B0%D1%82%D0%B8%D0%BD%D1%81%D0%BA%D0%B8%D0%B9_%D1%8F%D0%B7%D1%8B%D0%BA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071546"/>
            <a:ext cx="8429684" cy="972505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Понятие информации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57766" y="3786190"/>
            <a:ext cx="4243390" cy="1199704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Информатика 10 класс</a:t>
            </a:r>
          </a:p>
          <a:p>
            <a:endParaRPr lang="ru-RU" dirty="0"/>
          </a:p>
        </p:txBody>
      </p:sp>
      <p:pic>
        <p:nvPicPr>
          <p:cNvPr id="4" name="Рисунок 3" descr="RRR_IVT_2011_S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2143115"/>
            <a:ext cx="3500462" cy="262534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углом 3"/>
          <p:cNvSpPr/>
          <p:nvPr/>
        </p:nvSpPr>
        <p:spPr>
          <a:xfrm>
            <a:off x="285720" y="285728"/>
            <a:ext cx="8643998" cy="1143008"/>
          </a:xfrm>
          <a:prstGeom prst="snip1Rect">
            <a:avLst>
              <a:gd name="adj" fmla="val 50000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Что такое информация?</a:t>
            </a:r>
            <a:endParaRPr lang="ru-RU" sz="4400" dirty="0"/>
          </a:p>
        </p:txBody>
      </p:sp>
      <p:sp>
        <p:nvSpPr>
          <p:cNvPr id="5" name="Равнобедренный треугольник 4"/>
          <p:cNvSpPr/>
          <p:nvPr/>
        </p:nvSpPr>
        <p:spPr>
          <a:xfrm rot="21381113">
            <a:off x="8396501" y="264580"/>
            <a:ext cx="499052" cy="562596"/>
          </a:xfrm>
          <a:prstGeom prst="triangle">
            <a:avLst>
              <a:gd name="adj" fmla="val 0"/>
            </a:avLst>
          </a:prstGeom>
          <a:solidFill>
            <a:schemeClr val="tx1">
              <a:lumMod val="95000"/>
              <a:lumOff val="5000"/>
            </a:schemeClr>
          </a:solidFill>
          <a:ln cmpd="thinThick">
            <a:solidFill>
              <a:schemeClr val="tx1">
                <a:lumMod val="95000"/>
                <a:lumOff val="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5720" y="1942919"/>
            <a:ext cx="86439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Информация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(от </a:t>
            </a:r>
            <a:r>
              <a:rPr lang="ru-RU" sz="2400" dirty="0" smtClean="0">
                <a:latin typeface="Arial" pitchFamily="34" charset="0"/>
                <a:cs typeface="Arial" pitchFamily="34" charset="0"/>
                <a:hlinkClick r:id="rId2" action="ppaction://hlinkfile" tooltip="Латинский язык"/>
              </a:rPr>
              <a:t>лат.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2400" i="1" dirty="0" err="1" smtClean="0">
                <a:latin typeface="Arial" pitchFamily="34" charset="0"/>
                <a:cs typeface="Arial" pitchFamily="34" charset="0"/>
              </a:rPr>
              <a:t>informatio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разъяснение, изложение, осведомленность) — сведения о чем-либо независимо от формы их представления.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3643314"/>
            <a:ext cx="50720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Информация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— сведения об окружающем мире и протекающих в нем процессах, воспринимаемые человеком или специальным устройством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comput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2567" y="3500438"/>
            <a:ext cx="3655713" cy="2272158"/>
          </a:xfrm>
          <a:prstGeom prst="rect">
            <a:avLst/>
          </a:prstGeom>
          <a:noFill/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571472" y="3355974"/>
            <a:ext cx="8286808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500298" y="6000768"/>
            <a:ext cx="6429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Arial Narrow" pitchFamily="34" charset="0"/>
              </a:rPr>
              <a:t>Материал из </a:t>
            </a:r>
            <a:r>
              <a:rPr lang="ru-RU" sz="2400" i="1" dirty="0" err="1" smtClean="0">
                <a:latin typeface="Arial Narrow" pitchFamily="34" charset="0"/>
              </a:rPr>
              <a:t>Википедии</a:t>
            </a:r>
            <a:r>
              <a:rPr lang="ru-RU" sz="2400" i="1" dirty="0" smtClean="0">
                <a:latin typeface="Arial Narrow" pitchFamily="34" charset="0"/>
              </a:rPr>
              <a:t> — свободной энциклопедии</a:t>
            </a:r>
            <a:endParaRPr lang="ru-RU" sz="2400" i="1" dirty="0">
              <a:latin typeface="Arial Narrow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571472" y="5857892"/>
            <a:ext cx="8286808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углом 3"/>
          <p:cNvSpPr/>
          <p:nvPr/>
        </p:nvSpPr>
        <p:spPr>
          <a:xfrm>
            <a:off x="285720" y="285728"/>
            <a:ext cx="8643998" cy="1143008"/>
          </a:xfrm>
          <a:prstGeom prst="snip1Rect">
            <a:avLst>
              <a:gd name="adj" fmla="val 50000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/>
          </a:bodyPr>
          <a:lstStyle/>
          <a:p>
            <a:pPr algn="ctr">
              <a:lnSpc>
                <a:spcPts val="4000"/>
              </a:lnSpc>
            </a:pPr>
            <a:r>
              <a:rPr lang="ru-RU" sz="4400" dirty="0" smtClean="0"/>
              <a:t>Понятие информации в частных науках</a:t>
            </a:r>
            <a:endParaRPr lang="ru-RU" sz="4400" dirty="0"/>
          </a:p>
        </p:txBody>
      </p:sp>
      <p:sp>
        <p:nvSpPr>
          <p:cNvPr id="5" name="Равнобедренный треугольник 4"/>
          <p:cNvSpPr/>
          <p:nvPr/>
        </p:nvSpPr>
        <p:spPr>
          <a:xfrm rot="21381113">
            <a:off x="8396501" y="264580"/>
            <a:ext cx="499052" cy="562596"/>
          </a:xfrm>
          <a:prstGeom prst="triangle">
            <a:avLst>
              <a:gd name="adj" fmla="val 0"/>
            </a:avLst>
          </a:prstGeom>
          <a:solidFill>
            <a:schemeClr val="tx1">
              <a:lumMod val="95000"/>
              <a:lumOff val="5000"/>
            </a:schemeClr>
          </a:solidFill>
          <a:ln cmpd="thinThick">
            <a:solidFill>
              <a:schemeClr val="tx1">
                <a:lumMod val="95000"/>
                <a:lumOff val="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5720" y="1857364"/>
            <a:ext cx="86439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Теория информации</a:t>
            </a:r>
          </a:p>
          <a:p>
            <a:pPr algn="ctr"/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  <a:t>(результат развития теории связи)</a:t>
            </a:r>
          </a:p>
          <a:p>
            <a:pPr algn="ctr"/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  <a:t> (К. Шеннон)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86" y="4500570"/>
            <a:ext cx="75724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Информация – содержание, заложенное в знаковые (сигнальные) последовательности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4357686" y="3500438"/>
            <a:ext cx="428628" cy="1000132"/>
          </a:xfrm>
          <a:prstGeom prst="down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углом 3"/>
          <p:cNvSpPr/>
          <p:nvPr/>
        </p:nvSpPr>
        <p:spPr>
          <a:xfrm>
            <a:off x="285720" y="285728"/>
            <a:ext cx="8643998" cy="1143008"/>
          </a:xfrm>
          <a:prstGeom prst="snip1Rect">
            <a:avLst>
              <a:gd name="adj" fmla="val 50000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/>
          </a:bodyPr>
          <a:lstStyle/>
          <a:p>
            <a:pPr algn="ctr">
              <a:lnSpc>
                <a:spcPts val="4000"/>
              </a:lnSpc>
            </a:pPr>
            <a:r>
              <a:rPr lang="ru-RU" sz="4400" dirty="0" smtClean="0"/>
              <a:t>Понятие информации в частных науках</a:t>
            </a:r>
            <a:endParaRPr lang="ru-RU" sz="4400" dirty="0"/>
          </a:p>
        </p:txBody>
      </p:sp>
      <p:sp>
        <p:nvSpPr>
          <p:cNvPr id="5" name="Равнобедренный треугольник 4"/>
          <p:cNvSpPr/>
          <p:nvPr/>
        </p:nvSpPr>
        <p:spPr>
          <a:xfrm rot="21381113">
            <a:off x="8396501" y="264580"/>
            <a:ext cx="499052" cy="562596"/>
          </a:xfrm>
          <a:prstGeom prst="triangle">
            <a:avLst>
              <a:gd name="adj" fmla="val 0"/>
            </a:avLst>
          </a:prstGeom>
          <a:solidFill>
            <a:schemeClr val="tx1">
              <a:lumMod val="95000"/>
              <a:lumOff val="5000"/>
            </a:schemeClr>
          </a:solidFill>
          <a:ln cmpd="thinThick">
            <a:solidFill>
              <a:schemeClr val="tx1">
                <a:lumMod val="95000"/>
                <a:lumOff val="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5720" y="1857364"/>
            <a:ext cx="864399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Кибернетика</a:t>
            </a:r>
          </a:p>
          <a:p>
            <a:pPr algn="ctr"/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  <a:t>(исследует информационные процессы в системах управления)</a:t>
            </a:r>
          </a:p>
          <a:p>
            <a:pPr algn="ctr"/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  <a:t> (Н. Винер)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86" y="4786322"/>
            <a:ext cx="75724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Информация – содержание сигналов, передаваемых по каналам связи в системах управления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4357686" y="3929066"/>
            <a:ext cx="428628" cy="714380"/>
          </a:xfrm>
          <a:prstGeom prst="down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углом 3"/>
          <p:cNvSpPr/>
          <p:nvPr/>
        </p:nvSpPr>
        <p:spPr>
          <a:xfrm>
            <a:off x="285720" y="285728"/>
            <a:ext cx="8643998" cy="1143008"/>
          </a:xfrm>
          <a:prstGeom prst="snip1Rect">
            <a:avLst>
              <a:gd name="adj" fmla="val 50000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/>
          </a:bodyPr>
          <a:lstStyle/>
          <a:p>
            <a:pPr algn="ctr">
              <a:lnSpc>
                <a:spcPts val="4000"/>
              </a:lnSpc>
            </a:pPr>
            <a:r>
              <a:rPr lang="ru-RU" sz="4400" dirty="0" smtClean="0"/>
              <a:t>Понятие информации в частных науках</a:t>
            </a:r>
            <a:endParaRPr lang="ru-RU" sz="4400" dirty="0"/>
          </a:p>
        </p:txBody>
      </p:sp>
      <p:sp>
        <p:nvSpPr>
          <p:cNvPr id="5" name="Равнобедренный треугольник 4"/>
          <p:cNvSpPr/>
          <p:nvPr/>
        </p:nvSpPr>
        <p:spPr>
          <a:xfrm rot="21381113">
            <a:off x="8396501" y="264580"/>
            <a:ext cx="499052" cy="562596"/>
          </a:xfrm>
          <a:prstGeom prst="triangle">
            <a:avLst>
              <a:gd name="adj" fmla="val 0"/>
            </a:avLst>
          </a:prstGeom>
          <a:solidFill>
            <a:schemeClr val="tx1">
              <a:lumMod val="95000"/>
              <a:lumOff val="5000"/>
            </a:schemeClr>
          </a:solidFill>
          <a:ln cmpd="thinThick">
            <a:solidFill>
              <a:schemeClr val="tx1">
                <a:lumMod val="95000"/>
                <a:lumOff val="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5720" y="1857364"/>
            <a:ext cx="864399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Генетика</a:t>
            </a:r>
          </a:p>
          <a:p>
            <a:pPr algn="ctr"/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  <a:t>(изучает механизмы наследственности,  пользуется понятием «наследственная информация»)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5720" y="4830087"/>
            <a:ext cx="85011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Информация – содержание генетического кода – структуры молекул ДНК, входящих в состав клетки животного и человека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4357686" y="3929066"/>
            <a:ext cx="428628" cy="857256"/>
          </a:xfrm>
          <a:prstGeom prst="down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углом 3"/>
          <p:cNvSpPr/>
          <p:nvPr/>
        </p:nvSpPr>
        <p:spPr>
          <a:xfrm>
            <a:off x="285720" y="285728"/>
            <a:ext cx="8643998" cy="1143008"/>
          </a:xfrm>
          <a:prstGeom prst="snip1Rect">
            <a:avLst>
              <a:gd name="adj" fmla="val 50000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/>
          </a:bodyPr>
          <a:lstStyle/>
          <a:p>
            <a:pPr algn="ctr">
              <a:lnSpc>
                <a:spcPts val="4000"/>
              </a:lnSpc>
            </a:pPr>
            <a:r>
              <a:rPr lang="ru-RU" sz="4400" dirty="0" smtClean="0"/>
              <a:t>Понятие информации в частных науках</a:t>
            </a:r>
            <a:endParaRPr lang="ru-RU" sz="4400" dirty="0"/>
          </a:p>
        </p:txBody>
      </p:sp>
      <p:sp>
        <p:nvSpPr>
          <p:cNvPr id="5" name="Равнобедренный треугольник 4"/>
          <p:cNvSpPr/>
          <p:nvPr/>
        </p:nvSpPr>
        <p:spPr>
          <a:xfrm rot="21381113">
            <a:off x="8396501" y="264580"/>
            <a:ext cx="499052" cy="562596"/>
          </a:xfrm>
          <a:prstGeom prst="triangle">
            <a:avLst>
              <a:gd name="adj" fmla="val 0"/>
            </a:avLst>
          </a:prstGeom>
          <a:solidFill>
            <a:schemeClr val="tx1">
              <a:lumMod val="95000"/>
              <a:lumOff val="5000"/>
            </a:schemeClr>
          </a:solidFill>
          <a:ln cmpd="thinThick">
            <a:solidFill>
              <a:schemeClr val="tx1">
                <a:lumMod val="95000"/>
                <a:lumOff val="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85720" y="1857364"/>
            <a:ext cx="864399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Нейрофизиология</a:t>
            </a:r>
          </a:p>
          <a:p>
            <a:pPr algn="ctr"/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  <a:t>(изучает информационные процессы в механизмах нервной деятельности животного и человека)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5720" y="4830087"/>
            <a:ext cx="85011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Информация – содержание сигналов электрохимической природы, передающихся по нервным волокнам организма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4357686" y="3929066"/>
            <a:ext cx="428628" cy="857256"/>
          </a:xfrm>
          <a:prstGeom prst="down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углом 3"/>
          <p:cNvSpPr/>
          <p:nvPr/>
        </p:nvSpPr>
        <p:spPr>
          <a:xfrm>
            <a:off x="285720" y="285728"/>
            <a:ext cx="8643998" cy="1143008"/>
          </a:xfrm>
          <a:prstGeom prst="snip1Rect">
            <a:avLst>
              <a:gd name="adj" fmla="val 50000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74"/>
            <a:ext cx="8229600" cy="1143000"/>
          </a:xfrm>
        </p:spPr>
        <p:txBody>
          <a:bodyPr>
            <a:normAutofit/>
          </a:bodyPr>
          <a:lstStyle/>
          <a:p>
            <a:pPr algn="ctr">
              <a:lnSpc>
                <a:spcPts val="4000"/>
              </a:lnSpc>
            </a:pPr>
            <a:r>
              <a:rPr lang="ru-RU" sz="4400" dirty="0" smtClean="0"/>
              <a:t>Философские концепции информации</a:t>
            </a:r>
            <a:endParaRPr lang="ru-RU" sz="4400" dirty="0"/>
          </a:p>
        </p:txBody>
      </p:sp>
      <p:sp>
        <p:nvSpPr>
          <p:cNvPr id="5" name="Равнобедренный треугольник 4"/>
          <p:cNvSpPr/>
          <p:nvPr/>
        </p:nvSpPr>
        <p:spPr>
          <a:xfrm rot="21381113">
            <a:off x="8396501" y="264580"/>
            <a:ext cx="499052" cy="562596"/>
          </a:xfrm>
          <a:prstGeom prst="triangle">
            <a:avLst>
              <a:gd name="adj" fmla="val 0"/>
            </a:avLst>
          </a:prstGeom>
          <a:solidFill>
            <a:schemeClr val="tx1">
              <a:lumMod val="95000"/>
              <a:lumOff val="5000"/>
            </a:schemeClr>
          </a:solidFill>
          <a:ln cmpd="thinThick">
            <a:solidFill>
              <a:schemeClr val="tx1">
                <a:lumMod val="95000"/>
                <a:lumOff val="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 стрелкой 8"/>
          <p:cNvCxnSpPr/>
          <p:nvPr/>
        </p:nvCxnSpPr>
        <p:spPr>
          <a:xfrm rot="5400000">
            <a:off x="1571604" y="2071678"/>
            <a:ext cx="1500198" cy="35719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5429256" y="1428736"/>
            <a:ext cx="1285884" cy="714380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14282" y="3014489"/>
            <a:ext cx="4143404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Arial" pitchFamily="34" charset="0"/>
                <a:cs typeface="Arial" pitchFamily="34" charset="0"/>
              </a:rPr>
              <a:t>Атрибутивная концепция: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информация – всеобщее свойство (атрибут) материи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43438" y="2214554"/>
            <a:ext cx="4286280" cy="23083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Arial" pitchFamily="34" charset="0"/>
                <a:cs typeface="Arial" pitchFamily="34" charset="0"/>
              </a:rPr>
              <a:t>Функциональная концепция: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информация и информационные процессы присущи только живой природе, являются её функцией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2" name="Прямая со стрелкой 21"/>
          <p:cNvCxnSpPr>
            <a:stCxn id="2" idx="2"/>
          </p:cNvCxnSpPr>
          <p:nvPr/>
        </p:nvCxnSpPr>
        <p:spPr>
          <a:xfrm rot="5400000">
            <a:off x="2786050" y="3071810"/>
            <a:ext cx="3357586" cy="214314"/>
          </a:xfrm>
          <a:prstGeom prst="straightConnector1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714480" y="4929198"/>
            <a:ext cx="714380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Arial" pitchFamily="34" charset="0"/>
                <a:cs typeface="Arial" pitchFamily="34" charset="0"/>
              </a:rPr>
              <a:t>Антропоцентрическая концепция: 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информация и информационные процессы присущи только человеку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64645" y="334012"/>
            <a:ext cx="32147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Вопросы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8" y="1214422"/>
            <a:ext cx="9001156" cy="4634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Какие существуют основные философские концепции?</a:t>
            </a:r>
          </a:p>
          <a:p>
            <a:pPr marL="342900" indent="-342900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Какая, с вашей точки зрения, концепция является наиболее верной?</a:t>
            </a:r>
          </a:p>
          <a:p>
            <a:pPr marL="342900" indent="-342900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Благодаря развитию каких наук понятие информации стало широко употребляемым?</a:t>
            </a:r>
          </a:p>
          <a:p>
            <a:pPr marL="342900" indent="-342900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каких биологических науках активно используется понятие информации?</a:t>
            </a:r>
          </a:p>
          <a:p>
            <a:pPr marL="342900" indent="-342900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такое наследственная информация?</a:t>
            </a:r>
          </a:p>
          <a:p>
            <a:pPr marL="342900" indent="-342900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 какой философской концепции, на ваш взгляд, ближе употребление понятия информации в генетике?</a:t>
            </a:r>
          </a:p>
          <a:p>
            <a:pPr marL="342900" indent="-342900">
              <a:lnSpc>
                <a:spcPts val="2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под информацией понимать только то, что распространяется через книги, рукописи, произведения искусства, средства массовой информации, то к какой философской концепции её можно будет отнести?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98</TotalTime>
  <Words>292</Words>
  <Application>Microsoft Office PowerPoint</Application>
  <PresentationFormat>Экран (4:3)</PresentationFormat>
  <Paragraphs>38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Открытая</vt:lpstr>
      <vt:lpstr>Понятие информации</vt:lpstr>
      <vt:lpstr>Что такое информация?</vt:lpstr>
      <vt:lpstr>Понятие информации в частных науках</vt:lpstr>
      <vt:lpstr>Понятие информации в частных науках</vt:lpstr>
      <vt:lpstr>Понятие информации в частных науках</vt:lpstr>
      <vt:lpstr>Понятие информации в частных науках</vt:lpstr>
      <vt:lpstr>Философские концепции информации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Понятие информации</dc:title>
  <cp:lastModifiedBy>User</cp:lastModifiedBy>
  <cp:revision>14</cp:revision>
  <dcterms:modified xsi:type="dcterms:W3CDTF">2016-09-26T20:37:52Z</dcterms:modified>
</cp:coreProperties>
</file>